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8"/>
  </p:handoutMasterIdLst>
  <p:sldIdLst>
    <p:sldId id="273" r:id="rId2"/>
    <p:sldId id="258" r:id="rId3"/>
    <p:sldId id="260" r:id="rId4"/>
    <p:sldId id="259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FF"/>
    <a:srgbClr val="FFFFCC"/>
    <a:srgbClr val="FFCCFF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8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7232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23" tIns="46061" rIns="92123" bIns="46061" numCol="1" anchor="t" anchorCtr="0" compatLnSpc="1">
            <a:prstTxWarp prst="textNoShape">
              <a:avLst/>
            </a:prstTxWarp>
          </a:bodyPr>
          <a:lstStyle>
            <a:lvl1pPr defTabSz="921073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123" y="0"/>
            <a:ext cx="297232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23" tIns="46061" rIns="92123" bIns="46061" numCol="1" anchor="t" anchorCtr="0" compatLnSpc="1">
            <a:prstTxWarp prst="textNoShape">
              <a:avLst/>
            </a:prstTxWarp>
          </a:bodyPr>
          <a:lstStyle>
            <a:lvl1pPr algn="r" defTabSz="921073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685235"/>
            <a:ext cx="297232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23" tIns="46061" rIns="92123" bIns="46061" numCol="1" anchor="b" anchorCtr="0" compatLnSpc="1">
            <a:prstTxWarp prst="textNoShape">
              <a:avLst/>
            </a:prstTxWarp>
          </a:bodyPr>
          <a:lstStyle>
            <a:lvl1pPr defTabSz="921073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123" y="8685235"/>
            <a:ext cx="297232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23" tIns="46061" rIns="92123" bIns="46061" numCol="1" anchor="b" anchorCtr="0" compatLnSpc="1">
            <a:prstTxWarp prst="textNoShape">
              <a:avLst/>
            </a:prstTxWarp>
          </a:bodyPr>
          <a:lstStyle>
            <a:lvl1pPr algn="r" defTabSz="921073">
              <a:defRPr sz="1200">
                <a:latin typeface="Arial" charset="0"/>
              </a:defRPr>
            </a:lvl1pPr>
          </a:lstStyle>
          <a:p>
            <a:fld id="{76C76E97-9F35-41B2-9573-BD60B7F4F4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47012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A2D3D98C-6416-4C42-86D2-FDE1F1DE6D66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203200" y="965200"/>
            <a:ext cx="3175" cy="8096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206375" y="1809750"/>
            <a:ext cx="58738" cy="3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127000" y="5270500"/>
            <a:ext cx="3175" cy="5873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5130" name="Picture 10" descr="BORCV60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0"/>
            <a:ext cx="449263" cy="6858000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A28F9D-A3AC-412B-AEBA-A2B9231945E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43496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76DE6E-FCEF-437B-B33E-A66F551493F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12118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5A2256-3DF9-491A-8A14-A2A2301E7E9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220045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66784F-B468-4FE2-ABBD-37B1C202181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909598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472A0-6FF6-41F5-BE52-2D835B81668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295394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4CFB48-E928-4601-9A89-724D9CFB378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262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853C8F-33F8-4EDB-93D1-C8E6E063370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647245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6B20CC-5EAC-4FC0-B9E9-9E7A3141B06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135326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4C24A0-B812-4431-9296-2F81FC25781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55622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E67083-2FFF-4D1B-BD1A-962D956884C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371029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D996A00-F3F9-4E96-B940-DB2E4FDF101A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4103" name="Picture 7" descr="BORCV606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4400" y="0"/>
            <a:ext cx="449263" cy="6858000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A_DBC064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09"/>
          <a:stretch>
            <a:fillRect/>
          </a:stretch>
        </p:blipFill>
        <p:spPr bwMode="auto">
          <a:xfrm>
            <a:off x="0" y="0"/>
            <a:ext cx="2971800" cy="995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762000" y="-152400"/>
            <a:ext cx="77724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r"/>
            <a:r>
              <a:rPr lang="en-US" b="1" kern="0" smtClean="0">
                <a:solidFill>
                  <a:srgbClr val="008000"/>
                </a:solidFill>
              </a:rPr>
              <a:t>14/11/16</a:t>
            </a:r>
            <a:endParaRPr lang="en-US" b="1" kern="0" dirty="0">
              <a:solidFill>
                <a:srgbClr val="008000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228600" y="762000"/>
            <a:ext cx="8153400" cy="56388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b="1" kern="0" smtClean="0">
                <a:solidFill>
                  <a:srgbClr val="FF0000"/>
                </a:solidFill>
              </a:rPr>
              <a:t>Proposito 15B: ¿</a:t>
            </a:r>
            <a:r>
              <a:rPr lang="en-US" kern="0" smtClean="0"/>
              <a:t>Cuales son los articulos indefinidos?</a:t>
            </a:r>
          </a:p>
          <a:p>
            <a:pPr marL="0" indent="0">
              <a:buFontTx/>
              <a:buNone/>
            </a:pPr>
            <a:r>
              <a:rPr lang="en-US" sz="2800" b="1" i="1" kern="0" smtClean="0">
                <a:solidFill>
                  <a:srgbClr val="00B050"/>
                </a:solidFill>
              </a:rPr>
              <a:t>L.O.: To recall definite articles and learn indefinite articles</a:t>
            </a:r>
          </a:p>
          <a:p>
            <a:pPr marL="0" indent="0">
              <a:buFontTx/>
              <a:buNone/>
            </a:pPr>
            <a:r>
              <a:rPr lang="en-US" b="1" kern="0" smtClean="0">
                <a:solidFill>
                  <a:srgbClr val="FF0000"/>
                </a:solidFill>
              </a:rPr>
              <a:t>Actividad Inicial: </a:t>
            </a:r>
            <a:r>
              <a:rPr lang="en-US" altLang="en-US" kern="0" smtClean="0"/>
              <a:t>Copia y completa on el articulo definido correcto</a:t>
            </a:r>
          </a:p>
          <a:p>
            <a:pPr marL="514350" indent="-514350">
              <a:buClr>
                <a:srgbClr val="008000"/>
              </a:buClr>
              <a:buFont typeface="+mj-lt"/>
              <a:buAutoNum type="arabicPeriod"/>
            </a:pPr>
            <a:r>
              <a:rPr lang="en-US" kern="0" smtClean="0"/>
              <a:t>____ libro		</a:t>
            </a:r>
            <a:r>
              <a:rPr lang="en-US" kern="0" smtClean="0">
                <a:solidFill>
                  <a:srgbClr val="008000"/>
                </a:solidFill>
              </a:rPr>
              <a:t>5. </a:t>
            </a:r>
            <a:r>
              <a:rPr lang="en-US" kern="0" smtClean="0"/>
              <a:t>____ materias</a:t>
            </a:r>
          </a:p>
          <a:p>
            <a:pPr marL="514350" indent="-514350">
              <a:buClr>
                <a:srgbClr val="008000"/>
              </a:buClr>
              <a:buFont typeface="+mj-lt"/>
              <a:buAutoNum type="arabicPeriod"/>
            </a:pPr>
            <a:r>
              <a:rPr lang="en-US" kern="0" smtClean="0"/>
              <a:t>____ pluma		</a:t>
            </a:r>
            <a:r>
              <a:rPr lang="en-US" kern="0" smtClean="0">
                <a:solidFill>
                  <a:srgbClr val="008000"/>
                </a:solidFill>
              </a:rPr>
              <a:t>6. </a:t>
            </a:r>
            <a:r>
              <a:rPr lang="en-US" kern="0" smtClean="0"/>
              <a:t>____ chicos</a:t>
            </a:r>
          </a:p>
          <a:p>
            <a:pPr marL="514350" indent="-514350">
              <a:buClr>
                <a:srgbClr val="008000"/>
              </a:buClr>
              <a:buFont typeface="+mj-lt"/>
              <a:buAutoNum type="arabicPeriod"/>
            </a:pPr>
            <a:r>
              <a:rPr lang="en-US" kern="0" smtClean="0"/>
              <a:t>____ mochila		</a:t>
            </a:r>
            <a:r>
              <a:rPr lang="en-US" kern="0" smtClean="0">
                <a:solidFill>
                  <a:srgbClr val="008000"/>
                </a:solidFill>
              </a:rPr>
              <a:t>7. </a:t>
            </a:r>
            <a:r>
              <a:rPr lang="en-US" kern="0" smtClean="0"/>
              <a:t>____ zapatos</a:t>
            </a:r>
          </a:p>
          <a:p>
            <a:pPr marL="514350" indent="-514350">
              <a:buClr>
                <a:srgbClr val="008000"/>
              </a:buClr>
              <a:buFont typeface="+mj-lt"/>
              <a:buAutoNum type="arabicPeriod"/>
            </a:pPr>
            <a:r>
              <a:rPr lang="en-US" kern="0" smtClean="0"/>
              <a:t>____cursos		</a:t>
            </a:r>
            <a:r>
              <a:rPr lang="en-US" kern="0" smtClean="0">
                <a:solidFill>
                  <a:srgbClr val="008000"/>
                </a:solidFill>
              </a:rPr>
              <a:t>8. </a:t>
            </a:r>
            <a:r>
              <a:rPr lang="en-US" kern="0" smtClean="0"/>
              <a:t>____ boligrafo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1377254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304800"/>
            <a:ext cx="7772400" cy="1143000"/>
          </a:xfrm>
        </p:spPr>
        <p:txBody>
          <a:bodyPr/>
          <a:lstStyle/>
          <a:p>
            <a:r>
              <a:rPr lang="en-US" altLang="en-US" sz="4000">
                <a:solidFill>
                  <a:srgbClr val="FF0000"/>
                </a:solidFill>
              </a:rPr>
              <a:t>Articulos definidos</a:t>
            </a:r>
            <a:br>
              <a:rPr lang="en-US" altLang="en-US" sz="4000">
                <a:solidFill>
                  <a:srgbClr val="FF0000"/>
                </a:solidFill>
              </a:rPr>
            </a:br>
            <a:r>
              <a:rPr lang="en-US" altLang="en-US" sz="3200" i="1">
                <a:solidFill>
                  <a:schemeClr val="tx1"/>
                </a:solidFill>
              </a:rPr>
              <a:t>(Definate Articles)</a:t>
            </a:r>
            <a:endParaRPr lang="en-US" altLang="en-US" sz="4000">
              <a:solidFill>
                <a:srgbClr val="FF0000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676400"/>
            <a:ext cx="8229600" cy="4953000"/>
          </a:xfrm>
        </p:spPr>
        <p:txBody>
          <a:bodyPr/>
          <a:lstStyle/>
          <a:p>
            <a:r>
              <a:rPr lang="en-US" altLang="en-US" u="sng"/>
              <a:t>THE</a:t>
            </a:r>
            <a:r>
              <a:rPr lang="en-US" altLang="en-US"/>
              <a:t> in English is called a DEFINATE ARTICLE.  </a:t>
            </a:r>
          </a:p>
          <a:p>
            <a:r>
              <a:rPr lang="en-US" altLang="en-US"/>
              <a:t>In Spanish, the singular definite article is either EL or LA.</a:t>
            </a:r>
          </a:p>
          <a:p>
            <a:pPr>
              <a:buFontTx/>
              <a:buNone/>
            </a:pPr>
            <a:r>
              <a:rPr lang="en-US" altLang="en-US" i="1"/>
              <a:t>What “articulo definido”</a:t>
            </a:r>
            <a:r>
              <a:rPr lang="en-US" altLang="en-US"/>
              <a:t> </a:t>
            </a:r>
            <a:r>
              <a:rPr lang="en-US" altLang="en-US" i="1"/>
              <a:t>would you use?</a:t>
            </a:r>
          </a:p>
          <a:p>
            <a:pPr>
              <a:buFontTx/>
              <a:buNone/>
            </a:pPr>
            <a:r>
              <a:rPr lang="en-US" altLang="en-US"/>
              <a:t>	_____ muchacho		_____ muchacha</a:t>
            </a:r>
          </a:p>
          <a:p>
            <a:pPr>
              <a:buFontTx/>
              <a:buNone/>
            </a:pPr>
            <a:r>
              <a:rPr lang="en-US" altLang="en-US"/>
              <a:t>	_____ amigo			_____ amiga</a:t>
            </a:r>
          </a:p>
          <a:p>
            <a:pPr>
              <a:buFontTx/>
              <a:buNone/>
            </a:pPr>
            <a:r>
              <a:rPr lang="en-US" altLang="en-US"/>
              <a:t>	_____ colegio			_____ escuela</a:t>
            </a:r>
          </a:p>
          <a:p>
            <a:pPr>
              <a:buFontTx/>
              <a:buNone/>
            </a:pPr>
            <a:endParaRPr lang="en-US" altLang="en-US"/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517525" y="43434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>
                <a:solidFill>
                  <a:schemeClr val="accent2"/>
                </a:solidFill>
              </a:rPr>
              <a:t>El</a:t>
            </a:r>
            <a:endParaRPr lang="en-US" altLang="en-US" sz="3400" b="1">
              <a:solidFill>
                <a:schemeClr val="accent2"/>
              </a:solidFill>
              <a:cs typeface="Times New Roman" pitchFamily="18" charset="0"/>
            </a:endParaRP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533400" y="49530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>
                <a:solidFill>
                  <a:schemeClr val="accent2"/>
                </a:solidFill>
              </a:rPr>
              <a:t>El</a:t>
            </a:r>
            <a:endParaRPr lang="en-US" altLang="en-US" sz="3400" b="1">
              <a:solidFill>
                <a:schemeClr val="accent2"/>
              </a:solidFill>
              <a:cs typeface="Times New Roman" pitchFamily="18" charset="0"/>
            </a:endParaRPr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533400" y="55626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>
                <a:solidFill>
                  <a:schemeClr val="accent2"/>
                </a:solidFill>
              </a:rPr>
              <a:t>El</a:t>
            </a:r>
            <a:endParaRPr lang="en-US" altLang="en-US" sz="3400" b="1">
              <a:solidFill>
                <a:schemeClr val="accent2"/>
              </a:solidFill>
              <a:cs typeface="Times New Roman" pitchFamily="18" charset="0"/>
            </a:endParaRPr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5105400" y="43434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>
                <a:solidFill>
                  <a:schemeClr val="accent2"/>
                </a:solidFill>
              </a:rPr>
              <a:t>La</a:t>
            </a:r>
            <a:endParaRPr lang="en-US" altLang="en-US" sz="3400" b="1">
              <a:solidFill>
                <a:schemeClr val="accent2"/>
              </a:solidFill>
              <a:cs typeface="Times New Roman" pitchFamily="18" charset="0"/>
            </a:endParaRPr>
          </a:p>
        </p:txBody>
      </p:sp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5089525" y="49530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>
                <a:solidFill>
                  <a:schemeClr val="accent2"/>
                </a:solidFill>
              </a:rPr>
              <a:t>La</a:t>
            </a:r>
            <a:endParaRPr lang="en-US" altLang="en-US" sz="3400" b="1">
              <a:solidFill>
                <a:schemeClr val="accent2"/>
              </a:solidFill>
              <a:cs typeface="Times New Roman" pitchFamily="18" charset="0"/>
            </a:endParaRPr>
          </a:p>
        </p:txBody>
      </p:sp>
      <p:sp>
        <p:nvSpPr>
          <p:cNvPr id="9225" name="Text Box 9"/>
          <p:cNvSpPr txBox="1">
            <a:spLocks noChangeArrowheads="1"/>
          </p:cNvSpPr>
          <p:nvPr/>
        </p:nvSpPr>
        <p:spPr bwMode="auto">
          <a:xfrm>
            <a:off x="5105400" y="55626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>
                <a:solidFill>
                  <a:schemeClr val="accent2"/>
                </a:solidFill>
              </a:rPr>
              <a:t>La</a:t>
            </a:r>
            <a:endParaRPr lang="en-US" altLang="en-US" sz="3400" b="1">
              <a:solidFill>
                <a:schemeClr val="accent2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152400"/>
            <a:ext cx="7772400" cy="1143000"/>
          </a:xfrm>
        </p:spPr>
        <p:txBody>
          <a:bodyPr/>
          <a:lstStyle/>
          <a:p>
            <a:r>
              <a:rPr lang="en-US" altLang="en-US" sz="3200" i="1"/>
              <a:t>What “articulo definido” would you use?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905000"/>
            <a:ext cx="8305800" cy="47244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 dirty="0"/>
              <a:t>	_____ </a:t>
            </a:r>
            <a:r>
              <a:rPr lang="en-US" altLang="en-US" dirty="0" err="1"/>
              <a:t>muchachos</a:t>
            </a:r>
            <a:r>
              <a:rPr lang="en-US" altLang="en-US" dirty="0"/>
              <a:t>		_____ </a:t>
            </a:r>
            <a:r>
              <a:rPr lang="en-US" altLang="en-US" dirty="0" err="1"/>
              <a:t>muchachas</a:t>
            </a:r>
            <a:endParaRPr lang="en-US" altLang="en-US" dirty="0"/>
          </a:p>
          <a:p>
            <a:pPr>
              <a:buFontTx/>
              <a:buNone/>
            </a:pPr>
            <a:r>
              <a:rPr lang="en-US" altLang="en-US" dirty="0"/>
              <a:t>	_____ amigos			_____ </a:t>
            </a:r>
            <a:r>
              <a:rPr lang="en-US" altLang="en-US" dirty="0" err="1"/>
              <a:t>amigas</a:t>
            </a:r>
            <a:endParaRPr lang="en-US" altLang="en-US" dirty="0"/>
          </a:p>
          <a:p>
            <a:pPr>
              <a:buFontTx/>
              <a:buNone/>
            </a:pPr>
            <a:r>
              <a:rPr lang="en-US" altLang="en-US" dirty="0"/>
              <a:t>	_____ </a:t>
            </a:r>
            <a:r>
              <a:rPr lang="en-US" altLang="en-US" dirty="0" err="1"/>
              <a:t>colegios</a:t>
            </a:r>
            <a:r>
              <a:rPr lang="en-US" altLang="en-US" dirty="0"/>
              <a:t>		_____ </a:t>
            </a:r>
            <a:r>
              <a:rPr lang="en-US" altLang="en-US" dirty="0" err="1"/>
              <a:t>escuelas</a:t>
            </a:r>
            <a:endParaRPr lang="en-US" altLang="en-US" dirty="0"/>
          </a:p>
          <a:p>
            <a:pPr>
              <a:buFontTx/>
              <a:buNone/>
            </a:pPr>
            <a:endParaRPr lang="en-US" altLang="en-US" dirty="0"/>
          </a:p>
          <a:p>
            <a:r>
              <a:rPr lang="en-US" altLang="en-US" dirty="0"/>
              <a:t>So, the plural DEFINITE ARTICLES are</a:t>
            </a:r>
          </a:p>
          <a:p>
            <a:pPr>
              <a:buFontTx/>
              <a:buNone/>
            </a:pPr>
            <a:r>
              <a:rPr lang="en-US" altLang="en-US" dirty="0"/>
              <a:t>	_____________  and </a:t>
            </a:r>
            <a:r>
              <a:rPr lang="en-US" altLang="en-US" dirty="0" smtClean="0"/>
              <a:t>____________.</a:t>
            </a:r>
          </a:p>
          <a:p>
            <a:r>
              <a:rPr lang="en-US" altLang="en-US" dirty="0" smtClean="0"/>
              <a:t>EL, LA, LOS, LAS (THE) is only used when we are referring </a:t>
            </a:r>
            <a:r>
              <a:rPr lang="en-US" altLang="en-US" smtClean="0"/>
              <a:t>to something SPECIFIC.</a:t>
            </a:r>
            <a:endParaRPr lang="en-US" altLang="en-US" dirty="0"/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822325" y="47244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en-US" sz="3400" b="1">
                <a:solidFill>
                  <a:schemeClr val="accent2"/>
                </a:solidFill>
              </a:rPr>
              <a:t>Los</a:t>
            </a:r>
            <a:endParaRPr lang="en-US" altLang="en-US" sz="3400" b="1">
              <a:solidFill>
                <a:schemeClr val="accent2"/>
              </a:solidFill>
              <a:cs typeface="Times New Roman" pitchFamily="18" charset="0"/>
            </a:endParaRPr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4419600" y="47244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en-US" sz="3400" b="1">
                <a:solidFill>
                  <a:schemeClr val="accent2"/>
                </a:solidFill>
              </a:rPr>
              <a:t>Las</a:t>
            </a:r>
            <a:endParaRPr lang="en-US" altLang="en-US" sz="3400" b="1">
              <a:solidFill>
                <a:schemeClr val="accent2"/>
              </a:solidFill>
              <a:cs typeface="Times New Roman" pitchFamily="18" charset="0"/>
            </a:endParaRPr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593725" y="18288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>
                <a:solidFill>
                  <a:schemeClr val="accent2"/>
                </a:solidFill>
              </a:rPr>
              <a:t>Los</a:t>
            </a:r>
            <a:endParaRPr lang="en-US" altLang="en-US" sz="3400" b="1">
              <a:solidFill>
                <a:schemeClr val="accent2"/>
              </a:solidFill>
              <a:cs typeface="Times New Roman" pitchFamily="18" charset="0"/>
            </a:endParaRPr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593725" y="24384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>
                <a:solidFill>
                  <a:schemeClr val="accent2"/>
                </a:solidFill>
              </a:rPr>
              <a:t>Los</a:t>
            </a:r>
            <a:endParaRPr lang="en-US" altLang="en-US" sz="3400" b="1">
              <a:solidFill>
                <a:schemeClr val="accent2"/>
              </a:solidFill>
              <a:cs typeface="Times New Roman" pitchFamily="18" charset="0"/>
            </a:endParaRPr>
          </a:p>
        </p:txBody>
      </p:sp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593725" y="30480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>
                <a:solidFill>
                  <a:schemeClr val="accent2"/>
                </a:solidFill>
              </a:rPr>
              <a:t>Los</a:t>
            </a:r>
            <a:endParaRPr lang="en-US" altLang="en-US" sz="3400" b="1">
              <a:solidFill>
                <a:schemeClr val="accent2"/>
              </a:solidFill>
              <a:cs typeface="Times New Roman" pitchFamily="18" charset="0"/>
            </a:endParaRPr>
          </a:p>
        </p:txBody>
      </p:sp>
      <p:sp>
        <p:nvSpPr>
          <p:cNvPr id="11273" name="Text Box 9"/>
          <p:cNvSpPr txBox="1">
            <a:spLocks noChangeArrowheads="1"/>
          </p:cNvSpPr>
          <p:nvPr/>
        </p:nvSpPr>
        <p:spPr bwMode="auto">
          <a:xfrm>
            <a:off x="4784725" y="19050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>
                <a:solidFill>
                  <a:schemeClr val="accent2"/>
                </a:solidFill>
              </a:rPr>
              <a:t>Las</a:t>
            </a:r>
            <a:endParaRPr lang="en-US" altLang="en-US" sz="3400" b="1">
              <a:solidFill>
                <a:schemeClr val="accent2"/>
              </a:solidFill>
              <a:cs typeface="Times New Roman" pitchFamily="18" charset="0"/>
            </a:endParaRPr>
          </a:p>
        </p:txBody>
      </p:sp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4784725" y="25146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>
                <a:solidFill>
                  <a:schemeClr val="accent2"/>
                </a:solidFill>
              </a:rPr>
              <a:t>Las</a:t>
            </a:r>
            <a:endParaRPr lang="en-US" altLang="en-US" sz="3400" b="1">
              <a:solidFill>
                <a:schemeClr val="accent2"/>
              </a:solidFill>
              <a:cs typeface="Times New Roman" pitchFamily="18" charset="0"/>
            </a:endParaRPr>
          </a:p>
        </p:txBody>
      </p:sp>
      <p:sp>
        <p:nvSpPr>
          <p:cNvPr id="11275" name="Text Box 11"/>
          <p:cNvSpPr txBox="1">
            <a:spLocks noChangeArrowheads="1"/>
          </p:cNvSpPr>
          <p:nvPr/>
        </p:nvSpPr>
        <p:spPr bwMode="auto">
          <a:xfrm>
            <a:off x="4784725" y="30480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>
                <a:solidFill>
                  <a:schemeClr val="accent2"/>
                </a:solidFill>
              </a:rPr>
              <a:t>Las</a:t>
            </a:r>
            <a:endParaRPr lang="en-US" altLang="en-US" sz="3400" b="1">
              <a:solidFill>
                <a:schemeClr val="accent2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altLang="en-US" sz="4000">
                <a:solidFill>
                  <a:srgbClr val="FF0000"/>
                </a:solidFill>
              </a:rPr>
              <a:t>Articulos indefinidos</a:t>
            </a:r>
            <a:br>
              <a:rPr lang="en-US" altLang="en-US" sz="4000">
                <a:solidFill>
                  <a:srgbClr val="FF0000"/>
                </a:solidFill>
              </a:rPr>
            </a:br>
            <a:r>
              <a:rPr lang="en-US" altLang="en-US" sz="3200" i="1">
                <a:solidFill>
                  <a:schemeClr val="tx1"/>
                </a:solidFill>
              </a:rPr>
              <a:t>(Indefinite Articles)</a:t>
            </a:r>
            <a:endParaRPr lang="en-US" altLang="en-US" sz="4000">
              <a:solidFill>
                <a:srgbClr val="FF0000"/>
              </a:solidFill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447800"/>
            <a:ext cx="8229600" cy="5029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u="sng"/>
              <a:t>A, AN</a:t>
            </a:r>
            <a:r>
              <a:rPr lang="en-US" altLang="en-US"/>
              <a:t> and </a:t>
            </a:r>
            <a:r>
              <a:rPr lang="en-US" altLang="en-US" u="sng"/>
              <a:t>Some</a:t>
            </a:r>
            <a:r>
              <a:rPr lang="en-US" altLang="en-US"/>
              <a:t> are called INDEFINITE ARTICLES. </a:t>
            </a:r>
          </a:p>
          <a:p>
            <a:pPr>
              <a:lnSpc>
                <a:spcPct val="90000"/>
              </a:lnSpc>
            </a:pPr>
            <a:r>
              <a:rPr lang="en-US" altLang="en-US"/>
              <a:t>In Spanish, the singular indefinite articles are UN and UNA.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i="1"/>
              <a:t>What “articulo indefinido” would you use?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/>
              <a:t>		_____ Libro		_____ Pluma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/>
              <a:t>		_____ Alumno		_____ Alumna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/>
              <a:t>		_____ Grado		_____ Nota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/>
              <a:t>		</a:t>
            </a: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1203325" y="38862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 dirty="0">
                <a:solidFill>
                  <a:schemeClr val="accent2"/>
                </a:solidFill>
              </a:rPr>
              <a:t>Un</a:t>
            </a:r>
            <a:endParaRPr lang="en-US" altLang="en-US" sz="3400" b="1" dirty="0">
              <a:solidFill>
                <a:schemeClr val="accent2"/>
              </a:solidFill>
              <a:cs typeface="Times New Roman" pitchFamily="18" charset="0"/>
            </a:endParaRPr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1219200" y="44196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>
                <a:solidFill>
                  <a:schemeClr val="accent2"/>
                </a:solidFill>
              </a:rPr>
              <a:t>Un</a:t>
            </a:r>
            <a:endParaRPr lang="en-US" altLang="en-US" sz="3400" b="1">
              <a:solidFill>
                <a:schemeClr val="accent2"/>
              </a:solidFill>
              <a:cs typeface="Times New Roman" pitchFamily="18" charset="0"/>
            </a:endParaRPr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1219200" y="49530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>
                <a:solidFill>
                  <a:schemeClr val="accent2"/>
                </a:solidFill>
              </a:rPr>
              <a:t>Un</a:t>
            </a:r>
            <a:endParaRPr lang="en-US" altLang="en-US" sz="3400" b="1">
              <a:solidFill>
                <a:schemeClr val="accent2"/>
              </a:solidFill>
              <a:cs typeface="Times New Roman" pitchFamily="18" charset="0"/>
            </a:endParaRPr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4800600" y="38100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>
                <a:solidFill>
                  <a:schemeClr val="accent2"/>
                </a:solidFill>
              </a:rPr>
              <a:t>Una</a:t>
            </a:r>
            <a:endParaRPr lang="en-US" altLang="en-US" sz="3400" b="1">
              <a:solidFill>
                <a:schemeClr val="accent2"/>
              </a:solidFill>
              <a:cs typeface="Times New Roman" pitchFamily="18" charset="0"/>
            </a:endParaRPr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4784725" y="43434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>
                <a:solidFill>
                  <a:schemeClr val="accent2"/>
                </a:solidFill>
              </a:rPr>
              <a:t>Una</a:t>
            </a:r>
            <a:endParaRPr lang="en-US" altLang="en-US" sz="3400" b="1">
              <a:solidFill>
                <a:schemeClr val="accent2"/>
              </a:solidFill>
              <a:cs typeface="Times New Roman" pitchFamily="18" charset="0"/>
            </a:endParaRPr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4800600" y="49530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>
                <a:solidFill>
                  <a:schemeClr val="accent2"/>
                </a:solidFill>
              </a:rPr>
              <a:t>Una</a:t>
            </a:r>
            <a:endParaRPr lang="en-US" altLang="en-US" sz="3400" b="1">
              <a:solidFill>
                <a:schemeClr val="accent2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s-ES_tradnl" altLang="en-US" sz="3200" i="1"/>
              <a:t>What “articulo indefinido” would you use?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295400"/>
            <a:ext cx="7772400" cy="48006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 dirty="0"/>
              <a:t>	_____ </a:t>
            </a:r>
            <a:r>
              <a:rPr lang="en-US" altLang="en-US" dirty="0" err="1"/>
              <a:t>Libros</a:t>
            </a:r>
            <a:r>
              <a:rPr lang="en-US" altLang="en-US" dirty="0"/>
              <a:t>		_____ Plumas</a:t>
            </a:r>
          </a:p>
          <a:p>
            <a:pPr>
              <a:buFontTx/>
              <a:buNone/>
            </a:pPr>
            <a:r>
              <a:rPr lang="en-US" altLang="en-US" dirty="0"/>
              <a:t>	_____ </a:t>
            </a:r>
            <a:r>
              <a:rPr lang="en-US" altLang="en-US" dirty="0" err="1"/>
              <a:t>Alumnos</a:t>
            </a:r>
            <a:r>
              <a:rPr lang="en-US" altLang="en-US" dirty="0"/>
              <a:t>	_____ </a:t>
            </a:r>
            <a:r>
              <a:rPr lang="en-US" altLang="en-US" dirty="0" err="1"/>
              <a:t>Alumnas</a:t>
            </a:r>
            <a:endParaRPr lang="en-US" altLang="en-US" dirty="0"/>
          </a:p>
          <a:p>
            <a:pPr>
              <a:buFontTx/>
              <a:buNone/>
            </a:pPr>
            <a:r>
              <a:rPr lang="en-US" altLang="en-US" dirty="0"/>
              <a:t>	_____ </a:t>
            </a:r>
            <a:r>
              <a:rPr lang="en-US" altLang="en-US" dirty="0" err="1"/>
              <a:t>Grados</a:t>
            </a:r>
            <a:r>
              <a:rPr lang="en-US" altLang="en-US" dirty="0"/>
              <a:t>		_____ </a:t>
            </a:r>
            <a:r>
              <a:rPr lang="en-US" altLang="en-US" dirty="0" err="1"/>
              <a:t>Notas</a:t>
            </a:r>
            <a:endParaRPr lang="en-US" altLang="en-US" dirty="0"/>
          </a:p>
          <a:p>
            <a:pPr>
              <a:buFontTx/>
              <a:buNone/>
            </a:pPr>
            <a:endParaRPr lang="en-US" altLang="en-US" dirty="0"/>
          </a:p>
          <a:p>
            <a:r>
              <a:rPr lang="en-US" altLang="en-US" dirty="0"/>
              <a:t>The plural INDEFINATE ARTICLES in Spanish are __________  and </a:t>
            </a:r>
            <a:r>
              <a:rPr lang="en-US" altLang="en-US" dirty="0" smtClean="0"/>
              <a:t>_________.</a:t>
            </a:r>
          </a:p>
          <a:p>
            <a:r>
              <a:rPr lang="en-US" altLang="en-US" dirty="0"/>
              <a:t>UN, UNA, UNOS, UNAS (a, an, some) are used when referring to something IN GENERAL.</a:t>
            </a:r>
          </a:p>
          <a:p>
            <a:endParaRPr lang="en-US" altLang="en-US" dirty="0"/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914400" y="12192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>
                <a:solidFill>
                  <a:schemeClr val="accent2"/>
                </a:solidFill>
              </a:rPr>
              <a:t>Unos</a:t>
            </a:r>
            <a:endParaRPr lang="en-US" altLang="en-US" sz="3400" b="1">
              <a:solidFill>
                <a:schemeClr val="accent2"/>
              </a:solidFill>
              <a:cs typeface="Times New Roman" pitchFamily="18" charset="0"/>
            </a:endParaRPr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914400" y="18288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>
                <a:solidFill>
                  <a:schemeClr val="accent2"/>
                </a:solidFill>
              </a:rPr>
              <a:t>Unos</a:t>
            </a:r>
            <a:endParaRPr lang="en-US" altLang="en-US" sz="3400" b="1">
              <a:solidFill>
                <a:schemeClr val="accent2"/>
              </a:solidFill>
              <a:cs typeface="Times New Roman" pitchFamily="18" charset="0"/>
            </a:endParaRPr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914400" y="24384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>
                <a:solidFill>
                  <a:schemeClr val="accent2"/>
                </a:solidFill>
              </a:rPr>
              <a:t>Unos</a:t>
            </a:r>
            <a:endParaRPr lang="en-US" altLang="en-US" sz="3400" b="1">
              <a:solidFill>
                <a:schemeClr val="accent2"/>
              </a:solidFill>
              <a:cs typeface="Times New Roman" pitchFamily="18" charset="0"/>
            </a:endParaRPr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4175125" y="12192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>
                <a:solidFill>
                  <a:schemeClr val="accent2"/>
                </a:solidFill>
              </a:rPr>
              <a:t>Unas</a:t>
            </a:r>
            <a:endParaRPr lang="en-US" altLang="en-US" sz="3400" b="1">
              <a:solidFill>
                <a:schemeClr val="accent2"/>
              </a:solidFill>
              <a:cs typeface="Times New Roman" pitchFamily="18" charset="0"/>
            </a:endParaRPr>
          </a:p>
        </p:txBody>
      </p:sp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4191000" y="18288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>
                <a:solidFill>
                  <a:schemeClr val="accent2"/>
                </a:solidFill>
              </a:rPr>
              <a:t>Unas</a:t>
            </a:r>
            <a:endParaRPr lang="en-US" altLang="en-US" sz="3400" b="1">
              <a:solidFill>
                <a:schemeClr val="accent2"/>
              </a:solidFill>
              <a:cs typeface="Times New Roman" pitchFamily="18" charset="0"/>
            </a:endParaRPr>
          </a:p>
        </p:txBody>
      </p:sp>
      <p:sp>
        <p:nvSpPr>
          <p:cNvPr id="12297" name="Text Box 9"/>
          <p:cNvSpPr txBox="1">
            <a:spLocks noChangeArrowheads="1"/>
          </p:cNvSpPr>
          <p:nvPr/>
        </p:nvSpPr>
        <p:spPr bwMode="auto">
          <a:xfrm>
            <a:off x="4251325" y="25146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>
                <a:solidFill>
                  <a:schemeClr val="accent2"/>
                </a:solidFill>
              </a:rPr>
              <a:t>Unas</a:t>
            </a:r>
            <a:endParaRPr lang="en-US" altLang="en-US" sz="3400" b="1">
              <a:solidFill>
                <a:schemeClr val="accent2"/>
              </a:solidFill>
              <a:cs typeface="Times New Roman" pitchFamily="18" charset="0"/>
            </a:endParaRPr>
          </a:p>
        </p:txBody>
      </p:sp>
      <p:sp>
        <p:nvSpPr>
          <p:cNvPr id="12298" name="Text Box 10"/>
          <p:cNvSpPr txBox="1">
            <a:spLocks noChangeArrowheads="1"/>
          </p:cNvSpPr>
          <p:nvPr/>
        </p:nvSpPr>
        <p:spPr bwMode="auto">
          <a:xfrm>
            <a:off x="3260725" y="41148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 dirty="0" err="1">
                <a:solidFill>
                  <a:schemeClr val="accent2"/>
                </a:solidFill>
              </a:rPr>
              <a:t>Unos</a:t>
            </a:r>
            <a:endParaRPr lang="en-US" altLang="en-US" sz="3400" b="1" dirty="0">
              <a:solidFill>
                <a:schemeClr val="accent2"/>
              </a:solidFill>
              <a:cs typeface="Times New Roman" pitchFamily="18" charset="0"/>
            </a:endParaRPr>
          </a:p>
        </p:txBody>
      </p:sp>
      <p:sp>
        <p:nvSpPr>
          <p:cNvPr id="12299" name="Text Box 11"/>
          <p:cNvSpPr txBox="1">
            <a:spLocks noChangeArrowheads="1"/>
          </p:cNvSpPr>
          <p:nvPr/>
        </p:nvSpPr>
        <p:spPr bwMode="auto">
          <a:xfrm>
            <a:off x="6080125" y="40386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 dirty="0" err="1">
                <a:solidFill>
                  <a:schemeClr val="accent2"/>
                </a:solidFill>
              </a:rPr>
              <a:t>Unas</a:t>
            </a:r>
            <a:endParaRPr lang="en-US" altLang="en-US" sz="3400" b="1" dirty="0">
              <a:solidFill>
                <a:schemeClr val="accent2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295400"/>
            <a:ext cx="8305800" cy="4876800"/>
          </a:xfrm>
        </p:spPr>
        <p:txBody>
          <a:bodyPr/>
          <a:lstStyle/>
          <a:p>
            <a:pPr marL="0" indent="0">
              <a:lnSpc>
                <a:spcPct val="90000"/>
              </a:lnSpc>
              <a:buNone/>
            </a:pPr>
            <a:endParaRPr lang="en-US" altLang="en-US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endParaRPr lang="en-US" altLang="en-US" dirty="0"/>
          </a:p>
          <a:p>
            <a:pPr>
              <a:lnSpc>
                <a:spcPct val="90000"/>
              </a:lnSpc>
            </a:pPr>
            <a:r>
              <a:rPr lang="en-US" altLang="en-US" dirty="0" smtClean="0"/>
              <a:t>WORKBOOK:</a:t>
            </a:r>
          </a:p>
          <a:p>
            <a:pPr lvl="1">
              <a:lnSpc>
                <a:spcPct val="90000"/>
              </a:lnSpc>
            </a:pPr>
            <a:r>
              <a:rPr lang="en-US" altLang="en-US" dirty="0" err="1" smtClean="0"/>
              <a:t>Completa</a:t>
            </a:r>
            <a:r>
              <a:rPr lang="en-US" altLang="en-US" dirty="0" smtClean="0"/>
              <a:t> p. 1.7-1.8</a:t>
            </a:r>
            <a:endParaRPr lang="en-US" altLang="en-US" dirty="0"/>
          </a:p>
          <a:p>
            <a:pPr marL="609600" indent="-609600">
              <a:lnSpc>
                <a:spcPct val="90000"/>
              </a:lnSpc>
              <a:buFontTx/>
              <a:buNone/>
            </a:pPr>
            <a:endParaRPr lang="en-US" altLang="en-US" dirty="0"/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609600" y="11430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1pPr>
            <a:lvl2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altLang="en-US" b="1" dirty="0" err="1">
                <a:solidFill>
                  <a:srgbClr val="FF0000"/>
                </a:solidFill>
              </a:rPr>
              <a:t>Tarea</a:t>
            </a:r>
            <a:r>
              <a:rPr lang="en-US" altLang="en-US" b="1" dirty="0">
                <a:solidFill>
                  <a:srgbClr val="FF0000"/>
                </a:solidFill>
              </a:rPr>
              <a:t> </a:t>
            </a:r>
            <a:r>
              <a:rPr lang="en-US" altLang="en-US" b="1">
                <a:solidFill>
                  <a:srgbClr val="FF0000"/>
                </a:solidFill>
              </a:rPr>
              <a:t># </a:t>
            </a:r>
            <a:r>
              <a:rPr lang="en-US" altLang="en-US" b="1" smtClean="0">
                <a:solidFill>
                  <a:srgbClr val="FF0000"/>
                </a:solidFill>
              </a:rPr>
              <a:t>15 </a:t>
            </a:r>
            <a:r>
              <a:rPr lang="en-US" altLang="en-US" b="1" dirty="0" smtClean="0">
                <a:solidFill>
                  <a:srgbClr val="FF0000"/>
                </a:solidFill>
              </a:rPr>
              <a:t>B</a:t>
            </a:r>
            <a:endParaRPr lang="en-US" alt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rt Class">
  <a:themeElements>
    <a:clrScheme name="Art Class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Art Clas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rt Class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 Class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Art Class</Template>
  <TotalTime>7803</TotalTime>
  <Words>156</Words>
  <Application>Microsoft Office PowerPoint</Application>
  <PresentationFormat>On-screen Show (4:3)</PresentationFormat>
  <Paragraphs>71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Art Class</vt:lpstr>
      <vt:lpstr>PowerPoint Presentation</vt:lpstr>
      <vt:lpstr>Articulos definidos (Definate Articles)</vt:lpstr>
      <vt:lpstr>What “articulo definido” would you use?</vt:lpstr>
      <vt:lpstr>Articulos indefinidos (Indefinite Articles)</vt:lpstr>
      <vt:lpstr>What “articulo indefinido” would you use?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fecha es el 10 de noviembre del 2009</dc:title>
  <dc:creator>Helen Zumaeta</dc:creator>
  <cp:lastModifiedBy>Helen Zumaeta</cp:lastModifiedBy>
  <cp:revision>43</cp:revision>
  <cp:lastPrinted>2016-11-04T21:14:20Z</cp:lastPrinted>
  <dcterms:created xsi:type="dcterms:W3CDTF">2009-11-10T15:14:40Z</dcterms:created>
  <dcterms:modified xsi:type="dcterms:W3CDTF">2016-11-14T20:55:03Z</dcterms:modified>
</cp:coreProperties>
</file>